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0" r:id="rId2"/>
    <p:sldId id="321" r:id="rId3"/>
    <p:sldId id="322" r:id="rId4"/>
    <p:sldId id="323" r:id="rId5"/>
    <p:sldId id="324" r:id="rId6"/>
    <p:sldId id="325" r:id="rId7"/>
    <p:sldId id="347" r:id="rId8"/>
    <p:sldId id="348" r:id="rId9"/>
    <p:sldId id="349" r:id="rId10"/>
    <p:sldId id="350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BA8"/>
    <a:srgbClr val="ABB1E0"/>
    <a:srgbClr val="FFFFFF"/>
    <a:srgbClr val="1A4450"/>
    <a:srgbClr val="1E4D5B"/>
    <a:srgbClr val="43001C"/>
    <a:srgbClr val="2A0C0E"/>
    <a:srgbClr val="002537"/>
    <a:srgbClr val="0C4F23"/>
    <a:srgbClr val="44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98" autoAdjust="0"/>
    <p:restoredTop sz="94658"/>
  </p:normalViewPr>
  <p:slideViewPr>
    <p:cSldViewPr snapToGrid="0">
      <p:cViewPr varScale="1">
        <p:scale>
          <a:sx n="102" d="100"/>
          <a:sy n="102" d="100"/>
        </p:scale>
        <p:origin x="192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DF664-347E-B7AF-E8AF-DCBD9E64D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700DD-9AF1-7328-726B-CF991A1A6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2DAF-DA1E-8709-7026-ABB9B55CF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39F57-F4A5-DC68-33C6-78F8755A2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38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1DD80-2143-D917-83FD-2EB7C54A9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F37D2-64C7-510A-BEE1-6048D40BC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236DC-DB48-036A-E5F5-665D71A1C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8DAE-2BF6-32D3-1DAD-1F5D48C0D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84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7E4DA-887B-4370-9FA8-05C1CAD1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FF9FF-54EC-EFA1-A6E8-442FDEBAC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3FA23-0334-5522-F8AF-BFF71F8C4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8BDA0-896D-ED68-492E-D552C7F3A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69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683F0-FE8F-A3AA-24AC-45C4E2805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BF315-9125-DDBA-43F7-16E25E4F1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A25DD-0198-31C9-D221-D2AFE761A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DA458-B05C-1E02-71DC-F89681C11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5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7D425-5720-921E-12D9-C1018D8E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B2BE22-6362-A155-CF7F-C25E94286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63C5A5-6792-CACA-AFD8-F6EFAAB1D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0DF51-E29F-9530-0B29-1D85BA3F5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80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8E431-FF4F-D7EE-B2B6-47505FCB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CBD62-A613-7C52-7402-E3344D30C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91A1D-29FC-BDB8-F679-2F902A660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A674E-8F62-32AF-8CE3-64F604B9D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5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FC10A-32BA-852E-6EBA-76486731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9CB5F-E3BB-A600-B5AB-BF336CB0F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FAD072-7127-7C2D-B212-D48E4E467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95FC6-D8C8-7D47-BB35-D379490D1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31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BDCF-24A3-CB72-8C0D-6EA0889ED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41C86-7189-1F82-2ED8-E835D3A8A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D4870-93D7-23E5-8F4C-79DCB6BD3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BB977-9DC6-A8F1-AB4F-8BF3117F0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49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07FA7-1A9B-1318-B855-545C9B66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F4E7E-D704-BED6-7AB4-BB5F8736E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66786-7F50-A54D-9187-C235BA8A8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6FB06-66E3-9ECB-1F42-18864E81A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05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54AA-27F3-65A4-0DDD-B1D24B31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9A9620-6A60-FC6A-EF89-0FDD9E4B7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3B35E-DD2D-F7ED-3F32-7DCE248CB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777BF-9A8E-CEC9-5773-A15F0412F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6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42537-9BE3-D0A2-BDBE-402F3548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E8E46-F9A4-266E-637C-82420574D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843E3-E7EC-2F55-9305-23995F172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3A496-A56A-153D-68A8-38D4B148B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2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B1471-81F8-D9B4-1F6B-26C23132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C960C-A21B-62D5-837A-8E07D59C1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B51D5-E6D6-DC6E-0E7A-F1273B61D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E9920-8AB6-7FB7-9BBD-B96F8862B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50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2C459-D4FC-3A9F-D41E-E9EF8BCA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CE5B5-5D3C-4BC2-7E09-33EB77380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5C143-B163-6C40-6A1E-A924C7BCA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C61A3-43A3-7F2A-C477-A71D99AEB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4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FDD3F-1A6D-846A-A51D-83B832E8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C05DF-8883-4890-66C3-30225E40B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BD5FD-D499-EE54-B065-698AAD4AA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E6E10-CA2B-A8F1-F932-5F5F3A1B4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8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D664-A21D-E021-77BF-F0335430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B23BC-002C-F8D9-BEBA-14B87C544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B3128-8E5D-0D1E-8235-011A24EFE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66BB-6C4D-E773-A885-96B7B0B13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6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16415-83C0-8091-080E-8D72D4B68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1B496-8123-A201-3FDA-6B1C0E593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8B8E5-26A2-16A4-6DB1-776DA66DC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0F30-D4EC-F8A7-1186-EADB92441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62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18BA-0D92-8BC0-9097-CB49FB342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3A2EC-6E1F-6888-460F-32FFB606D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B364A-F5F9-9D2F-75C1-6A2A3C9B8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C4C54-7F6F-7DA2-B773-9825659AA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03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B2AA4-94F6-D5C4-1FA4-474C2DF9C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D5DFA-1F8B-65DD-A124-F05D5F7D8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13973-E692-58C6-278D-28F29DBEC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4F40B-5C66-F1C7-9F97-8457F7F59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35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8FC02-9417-0490-4E18-BF88EBC5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F9104-99F5-5495-4E64-3F8948BD7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398CA-B10D-4CDE-280E-16B1B1990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1247B-38FC-A590-B3FA-89F3428D4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89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EF96B-96B4-67D8-82DC-BB9EE4BB1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87BCE-4A4B-0758-BCEB-789557BA7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4F98F-8AE5-9B9D-1557-B600F2D75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C576B-9DB3-9418-E097-813B17292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1C262-5FE2-0EF3-1B2F-C175CB56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2D3F0-3089-128C-9290-45BD0877D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08B22-7B8A-ECE4-ED36-2F57113B9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7A823-04D9-854C-5348-C43692ED2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33015-4B66-276F-724F-3AF6014F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28272-66FE-A358-49F1-36CD5FB26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968B2-D0D2-9932-35F3-DDFFD5E03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6734-AFFD-7D26-A258-3C89A2E68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0DCBB-802A-F5D2-E699-7E60BB3C1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A0C28-5D57-AE84-2927-162159F49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7ACF8-49AB-7338-2B9D-4E59328B3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AA1A7-D423-2926-521F-99322BDB7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1E937-69CF-8EE9-E9FD-4E1AB1D2B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6862C3-43B5-3EB8-F00F-14F0FA1A8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8B468-F504-DF7C-85F7-6B0244295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06388-0F13-9ADA-E30B-1B11A8006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563B7-500C-2860-DFCF-F691A7C7B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8DDE4-DB49-9A86-15AF-D77C9519D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33709-8F93-EAE5-FD52-5216CD014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F0568-52C4-9731-2C48-FE9ED7D9F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8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E646A-DFFD-44F0-8099-97E14D8B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389E9-1E5F-36F1-1AB3-42A49C600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0C89E-93BA-549A-E503-93342BB56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83CA8-B6BB-F9D2-882F-94DB235DA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6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58511-A51E-A39B-A6D5-0A5D09B5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B8A91-75BF-C141-7298-14EB184BD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51B9C-BF66-BFCC-6521-80C984103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C687C-46DD-ABAF-9A82-E5985B5FA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5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on a gold object with a light shining through the clouds&#10;&#10;AI-generated content may be incorrect.">
            <a:extLst>
              <a:ext uri="{FF2B5EF4-FFF2-40B4-BE49-F238E27FC236}">
                <a16:creationId xmlns:a16="http://schemas.microsoft.com/office/drawing/2014/main" id="{AF7E5E74-EE46-770C-0730-9F110088F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0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63CEF-99F1-A3BC-737C-F222707FD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56EC2E80-F83A-B0C6-C98B-383F9966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25185-BC84-63CA-F08B-494D0D7D8B13}"/>
              </a:ext>
            </a:extLst>
          </p:cNvPr>
          <p:cNvSpPr txBox="1"/>
          <p:nvPr/>
        </p:nvSpPr>
        <p:spPr>
          <a:xfrm>
            <a:off x="417556" y="1459230"/>
            <a:ext cx="70479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इब्रानियों 10:19-22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 और इसलिये कि हमारा ऐसा महान् याजक है, जो परमेश्‍वर के घर का अधिकारी है, </a:t>
            </a: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 तो आओ, हम सच्‍चे मन और पूरे विश्‍वास के साथ, और विवेक का दोष दूर करने के लिये हृदय पर छिड़काव लेकर, और देह को शुद्ध जल से धुलवाकर परमेश्‍वर के समीप जाएँ।</a:t>
            </a:r>
          </a:p>
        </p:txBody>
      </p:sp>
    </p:spTree>
    <p:extLst>
      <p:ext uri="{BB962C8B-B14F-4D97-AF65-F5344CB8AC3E}">
        <p14:creationId xmlns:p14="http://schemas.microsoft.com/office/powerpoint/2010/main" val="237896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93164-0476-0423-2F6D-30A39797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0199EE9C-D1CC-C971-BCD2-2AE6B8EE5F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7E810-27CE-2754-7656-0312165B00F2}"/>
              </a:ext>
            </a:extLst>
          </p:cNvPr>
          <p:cNvSpPr txBox="1"/>
          <p:nvPr/>
        </p:nvSpPr>
        <p:spPr>
          <a:xfrm>
            <a:off x="682752" y="1836774"/>
            <a:ext cx="60707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तम्बू की संरचना का अवलोकन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E4D2C-212C-E899-B46C-D287254911A6}"/>
              </a:ext>
            </a:extLst>
          </p:cNvPr>
          <p:cNvSpPr txBox="1"/>
          <p:nvPr/>
        </p:nvSpPr>
        <p:spPr>
          <a:xfrm>
            <a:off x="682753" y="2557611"/>
            <a:ext cx="6070777" cy="212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बाहरी आँगन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60000"/>
              </a:lnSpc>
            </a:pPr>
            <a:endParaRPr lang="hi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60000"/>
              </a:lnSpc>
            </a:pP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पवित्र स्थान</a:t>
            </a:r>
          </a:p>
          <a:p>
            <a:pPr>
              <a:lnSpc>
                <a:spcPct val="60000"/>
              </a:lnSpc>
            </a:pPr>
            <a:endParaRPr lang="hi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60000"/>
              </a:lnSpc>
            </a:pP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परम पवित्र स्थान (परम पवित्र)</a:t>
            </a:r>
          </a:p>
          <a:p>
            <a:pPr>
              <a:lnSpc>
                <a:spcPct val="60000"/>
              </a:lnSpc>
            </a:pPr>
            <a:endParaRPr lang="hi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3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CF331-BA1C-EC98-3706-483238B1F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uilding&#10;&#10;AI-generated content may be incorrect.">
            <a:extLst>
              <a:ext uri="{FF2B5EF4-FFF2-40B4-BE49-F238E27FC236}">
                <a16:creationId xmlns:a16="http://schemas.microsoft.com/office/drawing/2014/main" id="{77A5E3F8-CD15-F828-4D39-4DBEB686C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8B9FD6-7EE2-D46B-8D0C-95875812AB30}"/>
              </a:ext>
            </a:extLst>
          </p:cNvPr>
          <p:cNvSpPr txBox="1"/>
          <p:nvPr/>
        </p:nvSpPr>
        <p:spPr>
          <a:xfrm>
            <a:off x="704107" y="3188934"/>
            <a:ext cx="60707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बाहरी आँगन</a:t>
            </a:r>
          </a:p>
        </p:txBody>
      </p:sp>
    </p:spTree>
    <p:extLst>
      <p:ext uri="{BB962C8B-B14F-4D97-AF65-F5344CB8AC3E}">
        <p14:creationId xmlns:p14="http://schemas.microsoft.com/office/powerpoint/2010/main" val="293712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96842-635C-4CAE-B04D-1EC5E037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oy box&#10;&#10;AI-generated content may be incorrect.">
            <a:extLst>
              <a:ext uri="{FF2B5EF4-FFF2-40B4-BE49-F238E27FC236}">
                <a16:creationId xmlns:a16="http://schemas.microsoft.com/office/drawing/2014/main" id="{B85C23A9-C028-BDF2-1898-0A73AC58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653310-F06A-0EA7-9E2C-CF077A3AAF5C}"/>
              </a:ext>
            </a:extLst>
          </p:cNvPr>
          <p:cNvSpPr txBox="1"/>
          <p:nvPr/>
        </p:nvSpPr>
        <p:spPr>
          <a:xfrm>
            <a:off x="704107" y="2828835"/>
            <a:ext cx="6070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बलिदान की पीतल की वेदी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(निर्गमन 27:1–8)</a:t>
            </a:r>
          </a:p>
        </p:txBody>
      </p:sp>
    </p:spTree>
    <p:extLst>
      <p:ext uri="{BB962C8B-B14F-4D97-AF65-F5344CB8AC3E}">
        <p14:creationId xmlns:p14="http://schemas.microsoft.com/office/powerpoint/2010/main" val="3085685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9C183-D2E0-605D-E2D1-EDFFDF8C0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fountain&#10;&#10;AI-generated content may be incorrect.">
            <a:extLst>
              <a:ext uri="{FF2B5EF4-FFF2-40B4-BE49-F238E27FC236}">
                <a16:creationId xmlns:a16="http://schemas.microsoft.com/office/drawing/2014/main" id="{0C145F47-6FAD-4A58-0DAD-9F61E43F0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1E9308-4F25-7F64-9312-4BBDB33C113C}"/>
              </a:ext>
            </a:extLst>
          </p:cNvPr>
          <p:cNvSpPr txBox="1"/>
          <p:nvPr/>
        </p:nvSpPr>
        <p:spPr>
          <a:xfrm>
            <a:off x="704107" y="2828835"/>
            <a:ext cx="6070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पीतल की हौदी – धोने के लिए पात्र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(निर्गमन 30:17–21)</a:t>
            </a:r>
          </a:p>
        </p:txBody>
      </p:sp>
    </p:spTree>
    <p:extLst>
      <p:ext uri="{BB962C8B-B14F-4D97-AF65-F5344CB8AC3E}">
        <p14:creationId xmlns:p14="http://schemas.microsoft.com/office/powerpoint/2010/main" val="91447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56868-D7A9-1D27-79A4-F1A5B0FDE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ent with a red and yellow striped curtain&#10;&#10;AI-generated content may be incorrect.">
            <a:extLst>
              <a:ext uri="{FF2B5EF4-FFF2-40B4-BE49-F238E27FC236}">
                <a16:creationId xmlns:a16="http://schemas.microsoft.com/office/drawing/2014/main" id="{117AE8A0-6557-ED9D-A14A-E82702BFC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4D348-A69B-499E-6AA7-D85491A7BD9A}"/>
              </a:ext>
            </a:extLst>
          </p:cNvPr>
          <p:cNvSpPr txBox="1"/>
          <p:nvPr/>
        </p:nvSpPr>
        <p:spPr>
          <a:xfrm>
            <a:off x="704107" y="3188934"/>
            <a:ext cx="60707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प्रवेश द्वार का पर्दा</a:t>
            </a:r>
          </a:p>
        </p:txBody>
      </p:sp>
    </p:spTree>
    <p:extLst>
      <p:ext uri="{BB962C8B-B14F-4D97-AF65-F5344CB8AC3E}">
        <p14:creationId xmlns:p14="http://schemas.microsoft.com/office/powerpoint/2010/main" val="219764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575C0-DFD8-14B3-03CB-565EC77F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uilding&#10;&#10;AI-generated content may be incorrect.">
            <a:extLst>
              <a:ext uri="{FF2B5EF4-FFF2-40B4-BE49-F238E27FC236}">
                <a16:creationId xmlns:a16="http://schemas.microsoft.com/office/drawing/2014/main" id="{E98F6DD3-7728-D0F7-8D58-1AABF3B560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A496B-B094-719F-F3DA-1395DA00C6BE}"/>
              </a:ext>
            </a:extLst>
          </p:cNvPr>
          <p:cNvSpPr txBox="1"/>
          <p:nvPr/>
        </p:nvSpPr>
        <p:spPr>
          <a:xfrm>
            <a:off x="704107" y="3188934"/>
            <a:ext cx="60707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पवित्र स्थान</a:t>
            </a:r>
          </a:p>
        </p:txBody>
      </p:sp>
    </p:spTree>
    <p:extLst>
      <p:ext uri="{BB962C8B-B14F-4D97-AF65-F5344CB8AC3E}">
        <p14:creationId xmlns:p14="http://schemas.microsoft.com/office/powerpoint/2010/main" val="829149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CD23D-12FC-F934-D87E-E156BEA38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old menorah with a lit candle&#10;&#10;AI-generated content may be incorrect.">
            <a:extLst>
              <a:ext uri="{FF2B5EF4-FFF2-40B4-BE49-F238E27FC236}">
                <a16:creationId xmlns:a16="http://schemas.microsoft.com/office/drawing/2014/main" id="{B2AC0C0B-FB48-F822-3E9D-D8F694BA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40C8D6-1D18-AE32-5A67-A6B0D1CA17E2}"/>
              </a:ext>
            </a:extLst>
          </p:cNvPr>
          <p:cNvSpPr txBox="1"/>
          <p:nvPr/>
        </p:nvSpPr>
        <p:spPr>
          <a:xfrm>
            <a:off x="654003" y="2828835"/>
            <a:ext cx="6070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सोने का दीवट (मेनोरा) 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(निर्गमन 25:31–40)</a:t>
            </a:r>
          </a:p>
        </p:txBody>
      </p:sp>
    </p:spTree>
    <p:extLst>
      <p:ext uri="{BB962C8B-B14F-4D97-AF65-F5344CB8AC3E}">
        <p14:creationId xmlns:p14="http://schemas.microsoft.com/office/powerpoint/2010/main" val="389301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3A23B-404C-0006-63D2-BA54AE8FB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tack of cookies on a table&#10;&#10;AI-generated content may be incorrect.">
            <a:extLst>
              <a:ext uri="{FF2B5EF4-FFF2-40B4-BE49-F238E27FC236}">
                <a16:creationId xmlns:a16="http://schemas.microsoft.com/office/drawing/2014/main" id="{7ADE848B-5DD2-9617-A389-E02DE9A0C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AF7FD-BAF9-967F-9CB2-3219DEEAEA53}"/>
              </a:ext>
            </a:extLst>
          </p:cNvPr>
          <p:cNvSpPr txBox="1"/>
          <p:nvPr/>
        </p:nvSpPr>
        <p:spPr>
          <a:xfrm>
            <a:off x="654003" y="2828835"/>
            <a:ext cx="6070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भेंट की रोटियों की मेज़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(निर्गमन 25:23–30)</a:t>
            </a:r>
          </a:p>
        </p:txBody>
      </p:sp>
    </p:spTree>
    <p:extLst>
      <p:ext uri="{BB962C8B-B14F-4D97-AF65-F5344CB8AC3E}">
        <p14:creationId xmlns:p14="http://schemas.microsoft.com/office/powerpoint/2010/main" val="946718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43F39-233D-1614-74C4-70C4E028F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gold object&#10;&#10;AI-generated content may be incorrect.">
            <a:extLst>
              <a:ext uri="{FF2B5EF4-FFF2-40B4-BE49-F238E27FC236}">
                <a16:creationId xmlns:a16="http://schemas.microsoft.com/office/drawing/2014/main" id="{D3EDC42D-1D9B-5C34-4DB6-810AD0A31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25C49-7A9B-6EC2-FDAE-D4FE4EB5619D}"/>
              </a:ext>
            </a:extLst>
          </p:cNvPr>
          <p:cNvSpPr txBox="1"/>
          <p:nvPr/>
        </p:nvSpPr>
        <p:spPr>
          <a:xfrm>
            <a:off x="390956" y="3105834"/>
            <a:ext cx="662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सोने की धूप-वेदी (निर्गमन 30:1–10)</a:t>
            </a:r>
          </a:p>
        </p:txBody>
      </p:sp>
    </p:spTree>
    <p:extLst>
      <p:ext uri="{BB962C8B-B14F-4D97-AF65-F5344CB8AC3E}">
        <p14:creationId xmlns:p14="http://schemas.microsoft.com/office/powerpoint/2010/main" val="39156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856D5-5C44-9697-EC54-9E1AC89D9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98E55EEE-32BB-9AA4-14DB-C57D12831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9CE5AD-1E07-A931-8F1C-9120D3A7B8FD}"/>
              </a:ext>
            </a:extLst>
          </p:cNvPr>
          <p:cNvSpPr txBox="1"/>
          <p:nvPr/>
        </p:nvSpPr>
        <p:spPr>
          <a:xfrm>
            <a:off x="889346" y="3188934"/>
            <a:ext cx="60707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सच्चा स्वर्गीय तम्बू</a:t>
            </a:r>
          </a:p>
        </p:txBody>
      </p:sp>
    </p:spTree>
    <p:extLst>
      <p:ext uri="{BB962C8B-B14F-4D97-AF65-F5344CB8AC3E}">
        <p14:creationId xmlns:p14="http://schemas.microsoft.com/office/powerpoint/2010/main" val="142985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5C1AD-05A7-E73B-6DEF-022F4EBF3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metal grill&#10;&#10;AI-generated content may be incorrect.">
            <a:extLst>
              <a:ext uri="{FF2B5EF4-FFF2-40B4-BE49-F238E27FC236}">
                <a16:creationId xmlns:a16="http://schemas.microsoft.com/office/drawing/2014/main" id="{6C247F4C-70DE-6610-A544-F1E4098A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582BE-A1AE-DB36-0E83-548D59B309CA}"/>
              </a:ext>
            </a:extLst>
          </p:cNvPr>
          <p:cNvSpPr txBox="1"/>
          <p:nvPr/>
        </p:nvSpPr>
        <p:spPr>
          <a:xfrm>
            <a:off x="642239" y="3105834"/>
            <a:ext cx="662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वेदी के सींग</a:t>
            </a:r>
          </a:p>
        </p:txBody>
      </p:sp>
    </p:spTree>
    <p:extLst>
      <p:ext uri="{BB962C8B-B14F-4D97-AF65-F5344CB8AC3E}">
        <p14:creationId xmlns:p14="http://schemas.microsoft.com/office/powerpoint/2010/main" val="134414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E448B6-2030-1EA9-5123-705E7974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metal grill&#10;&#10;AI-generated content may be incorrect.">
            <a:extLst>
              <a:ext uri="{FF2B5EF4-FFF2-40B4-BE49-F238E27FC236}">
                <a16:creationId xmlns:a16="http://schemas.microsoft.com/office/drawing/2014/main" id="{DE8F3447-B6F4-5659-61E6-CF25B3CD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45BC37-B2EF-776F-63EB-D5ADDB8661A4}"/>
              </a:ext>
            </a:extLst>
          </p:cNvPr>
          <p:cNvSpPr txBox="1"/>
          <p:nvPr/>
        </p:nvSpPr>
        <p:spPr>
          <a:xfrm>
            <a:off x="516217" y="1831639"/>
            <a:ext cx="6070777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सींग किसका प्रतीक थे?</a:t>
            </a:r>
          </a:p>
          <a:p>
            <a:pPr>
              <a:lnSpc>
                <a:spcPct val="60000"/>
              </a:lnSpc>
            </a:pPr>
            <a:endParaRPr lang="hi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प्रायश्चित और प्रतिस्थापन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शक्ति, सामर्थ्य और उद्धार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शरण और दया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प्रायश्चित और मध्यस्थता</a:t>
            </a:r>
          </a:p>
        </p:txBody>
      </p:sp>
    </p:spTree>
    <p:extLst>
      <p:ext uri="{BB962C8B-B14F-4D97-AF65-F5344CB8AC3E}">
        <p14:creationId xmlns:p14="http://schemas.microsoft.com/office/powerpoint/2010/main" val="4058253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595E8-4F87-4479-52CE-F565EEFBB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curtain with gold trim&#10;&#10;AI-generated content may be incorrect.">
            <a:extLst>
              <a:ext uri="{FF2B5EF4-FFF2-40B4-BE49-F238E27FC236}">
                <a16:creationId xmlns:a16="http://schemas.microsoft.com/office/drawing/2014/main" id="{A732BBD3-B6CB-B86B-354C-B4706EB1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EF9E4F-EA97-7078-95D7-3F28E2276AC0}"/>
              </a:ext>
            </a:extLst>
          </p:cNvPr>
          <p:cNvSpPr txBox="1"/>
          <p:nvPr/>
        </p:nvSpPr>
        <p:spPr>
          <a:xfrm>
            <a:off x="880233" y="3105834"/>
            <a:ext cx="662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पर्दा</a:t>
            </a:r>
          </a:p>
        </p:txBody>
      </p:sp>
    </p:spTree>
    <p:extLst>
      <p:ext uri="{BB962C8B-B14F-4D97-AF65-F5344CB8AC3E}">
        <p14:creationId xmlns:p14="http://schemas.microsoft.com/office/powerpoint/2010/main" val="395750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817B47-CC0A-99F0-CBEC-51C7A835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F6491D1-3E9C-B522-D9B5-DAAE1471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A44C8-9272-E7EC-1FA9-787066867F20}"/>
              </a:ext>
            </a:extLst>
          </p:cNvPr>
          <p:cNvSpPr txBox="1"/>
          <p:nvPr/>
        </p:nvSpPr>
        <p:spPr>
          <a:xfrm>
            <a:off x="792551" y="3105834"/>
            <a:ext cx="662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परम पवित्र स्थान 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96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7986E-CF8C-2C19-33D7-13819B84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old object with wings on it&#10;&#10;AI-generated content may be incorrect.">
            <a:extLst>
              <a:ext uri="{FF2B5EF4-FFF2-40B4-BE49-F238E27FC236}">
                <a16:creationId xmlns:a16="http://schemas.microsoft.com/office/drawing/2014/main" id="{A759DE58-A4CC-BCF3-249E-559A9C316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662DC-A463-8D54-0985-8C4B6D0FBCDB}"/>
              </a:ext>
            </a:extLst>
          </p:cNvPr>
          <p:cNvSpPr txBox="1"/>
          <p:nvPr/>
        </p:nvSpPr>
        <p:spPr>
          <a:xfrm>
            <a:off x="742447" y="2828835"/>
            <a:ext cx="6623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वाचा का संदूक 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(निर्गमन 25:10-22)</a:t>
            </a:r>
          </a:p>
        </p:txBody>
      </p:sp>
    </p:spTree>
    <p:extLst>
      <p:ext uri="{BB962C8B-B14F-4D97-AF65-F5344CB8AC3E}">
        <p14:creationId xmlns:p14="http://schemas.microsoft.com/office/powerpoint/2010/main" val="1483381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38190-8066-8FFF-EC15-EE5D1A9DA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old object with wings on it&#10;&#10;AI-generated content may be incorrect.">
            <a:extLst>
              <a:ext uri="{FF2B5EF4-FFF2-40B4-BE49-F238E27FC236}">
                <a16:creationId xmlns:a16="http://schemas.microsoft.com/office/drawing/2014/main" id="{B9EBBCEA-07A6-A273-8FED-48169E0B6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B25C53-2344-4D9A-9A93-60462BB4AA12}"/>
              </a:ext>
            </a:extLst>
          </p:cNvPr>
          <p:cNvSpPr txBox="1"/>
          <p:nvPr/>
        </p:nvSpPr>
        <p:spPr>
          <a:xfrm>
            <a:off x="729921" y="2828835"/>
            <a:ext cx="6623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प्रायश्चित्त का ढकना (संदूक पर)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(निर्गमन 25:17-22)</a:t>
            </a:r>
          </a:p>
        </p:txBody>
      </p:sp>
    </p:spTree>
    <p:extLst>
      <p:ext uri="{BB962C8B-B14F-4D97-AF65-F5344CB8AC3E}">
        <p14:creationId xmlns:p14="http://schemas.microsoft.com/office/powerpoint/2010/main" val="1890810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04D5C-57E4-29FF-59B1-D496DB47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obe with his hands up&#10;&#10;AI-generated content may be incorrect.">
            <a:extLst>
              <a:ext uri="{FF2B5EF4-FFF2-40B4-BE49-F238E27FC236}">
                <a16:creationId xmlns:a16="http://schemas.microsoft.com/office/drawing/2014/main" id="{2FBA79F3-AC5C-F46E-62F2-F9F4C109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9DBAD-BF38-9025-7166-C213181E8430}"/>
              </a:ext>
            </a:extLst>
          </p:cNvPr>
          <p:cNvSpPr txBox="1"/>
          <p:nvPr/>
        </p:nvSpPr>
        <p:spPr>
          <a:xfrm>
            <a:off x="654764" y="2828835"/>
            <a:ext cx="5695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यीशु: मनुष्यों के बीच परमेश्वर का सच्चा तम्बू</a:t>
            </a:r>
          </a:p>
        </p:txBody>
      </p:sp>
    </p:spTree>
    <p:extLst>
      <p:ext uri="{BB962C8B-B14F-4D97-AF65-F5344CB8AC3E}">
        <p14:creationId xmlns:p14="http://schemas.microsoft.com/office/powerpoint/2010/main" val="2992117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DD72AE-F3D8-B5BF-D40D-3D6589645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87209534-BC78-7913-1484-AB6C5A4CFF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A26A7A-9B8E-A01A-01FA-3FF6DACFD379}"/>
              </a:ext>
            </a:extLst>
          </p:cNvPr>
          <p:cNvSpPr txBox="1"/>
          <p:nvPr/>
        </p:nvSpPr>
        <p:spPr>
          <a:xfrm>
            <a:off x="617186" y="3105834"/>
            <a:ext cx="5695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कलीसिया: जीवित मंदिर</a:t>
            </a:r>
          </a:p>
        </p:txBody>
      </p:sp>
    </p:spTree>
    <p:extLst>
      <p:ext uri="{BB962C8B-B14F-4D97-AF65-F5344CB8AC3E}">
        <p14:creationId xmlns:p14="http://schemas.microsoft.com/office/powerpoint/2010/main" val="2091436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7223C-C3EB-7AED-0BF8-D4B13CA84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55CA75DC-0A74-BDBA-CD5B-D503847FF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C31F6-2683-62E5-9143-FE00AB1D3709}"/>
              </a:ext>
            </a:extLst>
          </p:cNvPr>
          <p:cNvSpPr txBox="1"/>
          <p:nvPr/>
        </p:nvSpPr>
        <p:spPr>
          <a:xfrm>
            <a:off x="529504" y="2551837"/>
            <a:ext cx="6785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नई वाचा के पवित्र और राजसी याजक 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के रूप में इसे कैसे लागू </a:t>
            </a:r>
          </a:p>
          <a:p>
            <a:r>
              <a:rPr lang="hi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करें</a:t>
            </a:r>
          </a:p>
        </p:txBody>
      </p:sp>
    </p:spTree>
    <p:extLst>
      <p:ext uri="{BB962C8B-B14F-4D97-AF65-F5344CB8AC3E}">
        <p14:creationId xmlns:p14="http://schemas.microsoft.com/office/powerpoint/2010/main" val="383610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AB2AC-B21F-9368-B1C1-E4333E78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ic of a camp site&#10;&#10;AI-generated content may be incorrect.">
            <a:extLst>
              <a:ext uri="{FF2B5EF4-FFF2-40B4-BE49-F238E27FC236}">
                <a16:creationId xmlns:a16="http://schemas.microsoft.com/office/drawing/2014/main" id="{F24C54D5-55E0-32CE-D6BA-05D2ECB2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477B60-7DA3-18E7-E535-F0C78FA8E8A7}"/>
              </a:ext>
            </a:extLst>
          </p:cNvPr>
          <p:cNvSpPr txBox="1"/>
          <p:nvPr/>
        </p:nvSpPr>
        <p:spPr>
          <a:xfrm>
            <a:off x="693129" y="917543"/>
            <a:ext cx="5954017" cy="502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निर्गमन 25:9,40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जो कुछ मैं तुझे दिखाता हूँ, अर्थात् निवास–स्थान और उसके सब सामान का नमूना, उसी के अनुसार तुम लोग उसे बनाना।</a:t>
            </a: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40 और सावधान रहकर इन सब वस्तुओं को उस नमूने के समान बनवाना, जो तुझे इस पर्वत पर दिखाया गया है।</a:t>
            </a:r>
          </a:p>
        </p:txBody>
      </p:sp>
    </p:spTree>
    <p:extLst>
      <p:ext uri="{BB962C8B-B14F-4D97-AF65-F5344CB8AC3E}">
        <p14:creationId xmlns:p14="http://schemas.microsoft.com/office/powerpoint/2010/main" val="253225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5EA0F-0102-7FF0-457D-11C4BEB7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ic of a camp site&#10;&#10;AI-generated content may be incorrect.">
            <a:extLst>
              <a:ext uri="{FF2B5EF4-FFF2-40B4-BE49-F238E27FC236}">
                <a16:creationId xmlns:a16="http://schemas.microsoft.com/office/drawing/2014/main" id="{A1734A8E-B396-95DB-BD03-EAEA5786D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2AE12-E747-B7D1-F756-2AB90F22A55F}"/>
              </a:ext>
            </a:extLst>
          </p:cNvPr>
          <p:cNvSpPr txBox="1"/>
          <p:nvPr/>
        </p:nvSpPr>
        <p:spPr>
          <a:xfrm>
            <a:off x="580395" y="2271760"/>
            <a:ext cx="5619990" cy="231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निर्गमन 26:30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और निवास को इस रीति खड़ा करना जैसा इस पर्वत पर तुझे दिखाया गया है।</a:t>
            </a:r>
          </a:p>
        </p:txBody>
      </p:sp>
    </p:spTree>
    <p:extLst>
      <p:ext uri="{BB962C8B-B14F-4D97-AF65-F5344CB8AC3E}">
        <p14:creationId xmlns:p14="http://schemas.microsoft.com/office/powerpoint/2010/main" val="418028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C77702-6802-5094-6286-0E0E84D97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old menorah with a lit candle&#10;&#10;AI-generated content may be incorrect.">
            <a:extLst>
              <a:ext uri="{FF2B5EF4-FFF2-40B4-BE49-F238E27FC236}">
                <a16:creationId xmlns:a16="http://schemas.microsoft.com/office/drawing/2014/main" id="{0F95070E-AF23-9ABC-E93A-4AC8AF0C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C2435-E8C5-4124-7D5A-8C3A341C78A7}"/>
              </a:ext>
            </a:extLst>
          </p:cNvPr>
          <p:cNvSpPr txBox="1"/>
          <p:nvPr/>
        </p:nvSpPr>
        <p:spPr>
          <a:xfrm>
            <a:off x="617973" y="1459230"/>
            <a:ext cx="561999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गिनती 8:4 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और दीवट की बनावट ऐसी थी, अर्थात् यह पाए से लेकर फूलों तक गढ़े हुए सोने का बनाया गया था; जो नमूना यहोवा ने मूसा को दिखलाया था उसी के अनुसार उसने दीवट को बनाया।</a:t>
            </a:r>
          </a:p>
        </p:txBody>
      </p:sp>
    </p:spTree>
    <p:extLst>
      <p:ext uri="{BB962C8B-B14F-4D97-AF65-F5344CB8AC3E}">
        <p14:creationId xmlns:p14="http://schemas.microsoft.com/office/powerpoint/2010/main" val="134625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9EEB2-4523-B822-4951-3D5E7DF8B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D50572AD-50BF-9C0A-F52D-E4417865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863D5-B6E6-1E10-B498-464C2364A4FB}"/>
              </a:ext>
            </a:extLst>
          </p:cNvPr>
          <p:cNvSpPr txBox="1"/>
          <p:nvPr/>
        </p:nvSpPr>
        <p:spPr>
          <a:xfrm>
            <a:off x="442608" y="1188386"/>
            <a:ext cx="6860065" cy="448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इब्रानियों 8:1-5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अब जो बातें हम कह रहे हैं उनमें से सबसे बड़ी बात यह है कि हमारा ऐसा महायाजक है, जो स्वर्ग पर महामहिमन् के सिंहासन के दाहिने जा बैठा है, </a:t>
            </a: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और पवित्रस्थान और उस सच्‍चे तम्बू का सेवक हुआ जिसे किसी मनुष्य ने नहीं, वरन् प्रभु ने खड़ा किया है। </a:t>
            </a:r>
          </a:p>
        </p:txBody>
      </p:sp>
    </p:spTree>
    <p:extLst>
      <p:ext uri="{BB962C8B-B14F-4D97-AF65-F5344CB8AC3E}">
        <p14:creationId xmlns:p14="http://schemas.microsoft.com/office/powerpoint/2010/main" val="231743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38C60-53A3-702B-2B82-97E665DA7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9D75F507-8541-7CA1-8233-46EB61C8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6D6D7-881B-7E27-1DF4-8776CF815F0A}"/>
              </a:ext>
            </a:extLst>
          </p:cNvPr>
          <p:cNvSpPr txBox="1"/>
          <p:nvPr/>
        </p:nvSpPr>
        <p:spPr>
          <a:xfrm>
            <a:off x="442608" y="1188386"/>
            <a:ext cx="6860065" cy="448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इब्रानियों 8:1-5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क्योंकि हर एक महायाजक भेंट और बलिदान चढ़ाने के लिये ठहराया जाता है, इस कारण अवश्य है कि इस याजक के पास भी कुछ चढ़ाने के लिये हो। </a:t>
            </a: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यदि वह पृथ्वी पर होता तो कभी याजक न होता, इसलिये कि व्यवस्था के अनुसार भेंट चढ़ानेवाले तो हैं। </a:t>
            </a:r>
          </a:p>
        </p:txBody>
      </p:sp>
    </p:spTree>
    <p:extLst>
      <p:ext uri="{BB962C8B-B14F-4D97-AF65-F5344CB8AC3E}">
        <p14:creationId xmlns:p14="http://schemas.microsoft.com/office/powerpoint/2010/main" val="1604340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EE6C5-274D-2791-1FCA-FED62331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81F1CBEA-89BC-DC2D-58FC-34E1E68F8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C3167-F401-09EC-F32F-18DB70A71F60}"/>
              </a:ext>
            </a:extLst>
          </p:cNvPr>
          <p:cNvSpPr txBox="1"/>
          <p:nvPr/>
        </p:nvSpPr>
        <p:spPr>
          <a:xfrm>
            <a:off x="480186" y="1459230"/>
            <a:ext cx="686006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इब्रानियों 8:1-5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वे स्वर्ग में की वस्तुओं के प्रतिरूप और प्रतिबिम्ब की सेवा करते हैं; जैसे जब मूसा तम्बू बनाने पर था, तो उसे यह चेतावनी मिली, “देख, जो नमूना तुझे पहाड़ पर दिखाया गया था, उसके अनुसार सब कुछ बनाना।”</a:t>
            </a:r>
          </a:p>
        </p:txBody>
      </p:sp>
    </p:spTree>
    <p:extLst>
      <p:ext uri="{BB962C8B-B14F-4D97-AF65-F5344CB8AC3E}">
        <p14:creationId xmlns:p14="http://schemas.microsoft.com/office/powerpoint/2010/main" val="61162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ED1C1-EB9A-D1E8-BCDA-B5084EF35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6852D8EE-C176-2F33-AB9E-57B6CD9A9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0F4607-D23B-B6BD-7640-7CD752B950B6}"/>
              </a:ext>
            </a:extLst>
          </p:cNvPr>
          <p:cNvSpPr txBox="1"/>
          <p:nvPr/>
        </p:nvSpPr>
        <p:spPr>
          <a:xfrm>
            <a:off x="392504" y="1459230"/>
            <a:ext cx="686006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इब्रानियों 10:19-22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 इसलिये हे भाइयो, जब हमें यीशु के लहू के द्वारा उस नए और जीवते मार्ग से पवित्रस्थान में प्रवेश करने का हियाव हो गया है, </a:t>
            </a:r>
          </a:p>
          <a:p>
            <a:pPr>
              <a:lnSpc>
                <a:spcPct val="110000"/>
              </a:lnSpc>
            </a:pPr>
            <a:r>
              <a:rPr lang="hi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 जो उसने परदे अर्थात् अपने शरीर में से होकर, हमारे लिये अभिषेक किया है, </a:t>
            </a:r>
          </a:p>
        </p:txBody>
      </p:sp>
    </p:spTree>
    <p:extLst>
      <p:ext uri="{BB962C8B-B14F-4D97-AF65-F5344CB8AC3E}">
        <p14:creationId xmlns:p14="http://schemas.microsoft.com/office/powerpoint/2010/main" val="979468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15043</TotalTime>
  <Words>564</Words>
  <Application>Microsoft Macintosh PowerPoint</Application>
  <PresentationFormat>Widescreen</PresentationFormat>
  <Paragraphs>86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2864</cp:revision>
  <dcterms:created xsi:type="dcterms:W3CDTF">2022-04-28T10:27:37Z</dcterms:created>
  <dcterms:modified xsi:type="dcterms:W3CDTF">2025-09-12T12:39:22Z</dcterms:modified>
</cp:coreProperties>
</file>